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3" r:id="rId10"/>
    <p:sldId id="264" r:id="rId11"/>
    <p:sldId id="265" r:id="rId12"/>
    <p:sldId id="266" r:id="rId13"/>
  </p:sldIdLst>
  <p:sldSz cx="18288000" cy="10287000"/>
  <p:notesSz cx="6858000" cy="9144000"/>
  <p:embeddedFontLst>
    <p:embeddedFont>
      <p:font typeface="Alice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omputer Says No" panose="020B0604020202020204" charset="0"/>
      <p:regular r:id="rId20"/>
    </p:embeddedFont>
    <p:embeddedFont>
      <p:font typeface="Poppins Light" panose="00000400000000000000" pitchFamily="2" charset="0"/>
      <p:regular r:id="rId21"/>
      <p: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222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CA741-53E7-418F-9C1B-FF7A2F360D04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3C2542-E2F6-4671-8A05-CEFC681AD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908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FFFFF"/>
                </a:solidFill>
                <a:latin typeface="Computer Says No"/>
              </a:rPr>
              <a:t>In this web application software testing, 71 tests were performed, of which 46 were Functional and 25 were Non-Functional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3C2542-E2F6-4671-8A05-CEFC681AD8D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309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12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3.png"/><Relationship Id="rId10" Type="http://schemas.openxmlformats.org/officeDocument/2006/relationships/image" Target="../media/image16.svg"/><Relationship Id="rId4" Type="http://schemas.openxmlformats.org/officeDocument/2006/relationships/image" Target="../media/image11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22.png"/><Relationship Id="rId7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18" Type="http://schemas.openxmlformats.org/officeDocument/2006/relationships/image" Target="../media/image22.png"/><Relationship Id="rId3" Type="http://schemas.openxmlformats.org/officeDocument/2006/relationships/image" Target="../media/image28.svg"/><Relationship Id="rId7" Type="http://schemas.openxmlformats.org/officeDocument/2006/relationships/image" Target="../media/image24.png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" Type="http://schemas.openxmlformats.org/officeDocument/2006/relationships/image" Target="../media/image27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2.png"/><Relationship Id="rId5" Type="http://schemas.openxmlformats.org/officeDocument/2006/relationships/image" Target="../media/image5.png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4" Type="http://schemas.openxmlformats.org/officeDocument/2006/relationships/image" Target="../media/image8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9.png"/><Relationship Id="rId7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9.png"/><Relationship Id="rId7" Type="http://schemas.openxmlformats.org/officeDocument/2006/relationships/image" Target="../media/image1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77817" y="3077632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268070" y="-2818506"/>
            <a:ext cx="4825046" cy="4219769"/>
          </a:xfrm>
          <a:custGeom>
            <a:avLst/>
            <a:gdLst/>
            <a:ahLst/>
            <a:cxnLst/>
            <a:rect l="l" t="t" r="r" b="b"/>
            <a:pathLst>
              <a:path w="4825046" h="4219769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61481" y="-41148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967780" y="7435303"/>
            <a:ext cx="6926813" cy="462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2714" dirty="0">
                <a:solidFill>
                  <a:schemeClr val="bg1"/>
                </a:solidFill>
                <a:latin typeface="Poppins Light"/>
              </a:rPr>
              <a:t>By </a:t>
            </a:r>
            <a:r>
              <a:rPr lang="en-US" sz="2714" dirty="0" err="1">
                <a:solidFill>
                  <a:schemeClr val="bg1"/>
                </a:solidFill>
                <a:latin typeface="Poppins Light"/>
              </a:rPr>
              <a:t>Haidiner</a:t>
            </a:r>
            <a:r>
              <a:rPr lang="en-US" sz="2714" dirty="0">
                <a:solidFill>
                  <a:schemeClr val="bg1"/>
                </a:solidFill>
                <a:latin typeface="Poppins Light"/>
              </a:rPr>
              <a:t> Roxana Maria</a:t>
            </a:r>
          </a:p>
        </p:txBody>
      </p:sp>
      <p:sp>
        <p:nvSpPr>
          <p:cNvPr id="7" name="Freeform 7"/>
          <p:cNvSpPr/>
          <p:nvPr/>
        </p:nvSpPr>
        <p:spPr>
          <a:xfrm>
            <a:off x="-391635" y="1333816"/>
            <a:ext cx="3948234" cy="1724379"/>
          </a:xfrm>
          <a:custGeom>
            <a:avLst/>
            <a:gdLst/>
            <a:ahLst/>
            <a:cxnLst/>
            <a:rect l="l" t="t" r="r" b="b"/>
            <a:pathLst>
              <a:path w="3948234" h="1724379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601689" y="8426785"/>
            <a:ext cx="4729467" cy="4047169"/>
          </a:xfrm>
          <a:custGeom>
            <a:avLst/>
            <a:gdLst/>
            <a:ahLst/>
            <a:cxnLst/>
            <a:rect l="l" t="t" r="r" b="b"/>
            <a:pathLst>
              <a:path w="4729467" h="4047169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00033" y="3568800"/>
            <a:ext cx="13132781" cy="2504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9999" dirty="0">
                <a:solidFill>
                  <a:schemeClr val="bg1"/>
                </a:solidFill>
                <a:latin typeface="Computer Says No"/>
              </a:rPr>
              <a:t>WEB APPLICATION TESTING</a:t>
            </a:r>
          </a:p>
          <a:p>
            <a:pPr algn="ctr">
              <a:lnSpc>
                <a:spcPts val="14053"/>
              </a:lnSpc>
            </a:pPr>
            <a:endParaRPr lang="en-US" sz="9999" dirty="0">
              <a:solidFill>
                <a:srgbClr val="6866E1"/>
              </a:solidFill>
              <a:latin typeface="Computer Says N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888216" y="5228349"/>
            <a:ext cx="7103952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7"/>
              </a:lnSpc>
            </a:pPr>
            <a:r>
              <a:rPr lang="en-US" sz="7148" dirty="0">
                <a:solidFill>
                  <a:schemeClr val="bg1"/>
                </a:solidFill>
                <a:latin typeface="Computer Says No"/>
              </a:rPr>
              <a:t>GREEN SUGAR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9992168" y="1795880"/>
            <a:ext cx="8078630" cy="11840963"/>
          </a:xfrm>
          <a:custGeom>
            <a:avLst/>
            <a:gdLst/>
            <a:ahLst/>
            <a:cxnLst/>
            <a:rect l="l" t="t" r="r" b="b"/>
            <a:pathLst>
              <a:path w="8078630" h="11840963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3916" b="-868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811039" y="463618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930770" y="155218"/>
            <a:ext cx="9610678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 dirty="0">
                <a:solidFill>
                  <a:schemeClr val="bg1"/>
                </a:solidFill>
                <a:latin typeface="Computer Says No"/>
              </a:rPr>
              <a:t>CONCLUSIONS</a:t>
            </a:r>
          </a:p>
        </p:txBody>
      </p:sp>
      <p:sp>
        <p:nvSpPr>
          <p:cNvPr id="6" name="Freeform 6"/>
          <p:cNvSpPr/>
          <p:nvPr/>
        </p:nvSpPr>
        <p:spPr>
          <a:xfrm>
            <a:off x="8491755" y="1181626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30"/>
                </a:lnTo>
                <a:lnTo>
                  <a:pt x="0" y="21133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710158" y="324994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611573" y="3334658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851326" y="1912580"/>
            <a:ext cx="1305836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 dirty="0">
                <a:solidFill>
                  <a:schemeClr val="bg1"/>
                </a:solidFill>
                <a:latin typeface="Computer Says No"/>
              </a:rPr>
              <a:t>71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123291" y="3859055"/>
            <a:ext cx="1305836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 dirty="0">
                <a:solidFill>
                  <a:schemeClr val="bg1"/>
                </a:solidFill>
                <a:latin typeface="Computer Says No"/>
              </a:rPr>
              <a:t>46</a:t>
            </a:r>
          </a:p>
        </p:txBody>
      </p:sp>
      <p:sp>
        <p:nvSpPr>
          <p:cNvPr id="11" name="AutoShape 11"/>
          <p:cNvSpPr/>
          <p:nvPr/>
        </p:nvSpPr>
        <p:spPr>
          <a:xfrm>
            <a:off x="9941491" y="3203247"/>
            <a:ext cx="608743" cy="1147643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V="1">
            <a:off x="8823488" y="3373280"/>
            <a:ext cx="320512" cy="933325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664464" y="1283930"/>
            <a:ext cx="6378131" cy="2417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8"/>
              </a:lnSpc>
            </a:pPr>
            <a:r>
              <a:rPr lang="en-US" sz="3338" dirty="0">
                <a:solidFill>
                  <a:srgbClr val="FFFFFF"/>
                </a:solidFill>
                <a:latin typeface="Computer Says No"/>
              </a:rPr>
              <a:t>In this web application software testing, 71 tests were performed, of which 46 were Functional and 25 were Non-Functional</a:t>
            </a:r>
          </a:p>
          <a:p>
            <a:pPr>
              <a:lnSpc>
                <a:spcPts val="2798"/>
              </a:lnSpc>
            </a:pPr>
            <a:endParaRPr lang="en-US" sz="3338" dirty="0">
              <a:solidFill>
                <a:srgbClr val="FFFFFF"/>
              </a:solidFill>
              <a:latin typeface="Computer Says No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32027" y="5610919"/>
            <a:ext cx="6378131" cy="2333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46"/>
              </a:lnSpc>
            </a:pPr>
            <a:r>
              <a:rPr lang="en-US" sz="3238" dirty="0">
                <a:solidFill>
                  <a:srgbClr val="FFFFFF"/>
                </a:solidFill>
                <a:latin typeface="Computer Says No"/>
              </a:rPr>
              <a:t>•A total number of 18 bugs were identified. 50% of bugs were found in Functional Testing, and 50% discovered through Non-functional Testing. </a:t>
            </a:r>
          </a:p>
          <a:p>
            <a:pPr>
              <a:lnSpc>
                <a:spcPts val="2636"/>
              </a:lnSpc>
            </a:pPr>
            <a:endParaRPr lang="en-US" sz="3238" dirty="0">
              <a:solidFill>
                <a:srgbClr val="FFFFFF"/>
              </a:solidFill>
              <a:latin typeface="Computer Says N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865281" y="4006302"/>
            <a:ext cx="1305836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 dirty="0">
                <a:solidFill>
                  <a:schemeClr val="bg1"/>
                </a:solidFill>
                <a:latin typeface="Computer Says No"/>
              </a:rPr>
              <a:t>25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589961" y="4035246"/>
            <a:ext cx="4620807" cy="489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2"/>
              </a:lnSpc>
              <a:spcBef>
                <a:spcPct val="0"/>
              </a:spcBef>
            </a:pPr>
            <a:r>
              <a:rPr lang="en-US" sz="4462">
                <a:solidFill>
                  <a:srgbClr val="FFFFFF"/>
                </a:solidFill>
                <a:latin typeface="Computer Says No"/>
              </a:rPr>
              <a:t>FUNCTIONAL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523542" y="4035246"/>
            <a:ext cx="4620807" cy="489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2"/>
              </a:lnSpc>
              <a:spcBef>
                <a:spcPct val="0"/>
              </a:spcBef>
            </a:pPr>
            <a:r>
              <a:rPr lang="en-US" sz="4462">
                <a:solidFill>
                  <a:srgbClr val="FFFFFF"/>
                </a:solidFill>
                <a:latin typeface="Computer Says No"/>
              </a:rPr>
              <a:t>NON-FUNCTIONAL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816194" y="6103197"/>
            <a:ext cx="5443106" cy="2693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94"/>
              </a:lnSpc>
            </a:pPr>
            <a:r>
              <a:rPr lang="en-US" sz="3200" dirty="0">
                <a:solidFill>
                  <a:srgbClr val="FFFFFF"/>
                </a:solidFill>
                <a:latin typeface="Computer Says No"/>
              </a:rPr>
              <a:t>4 very important improvements of the application are suggested</a:t>
            </a:r>
          </a:p>
          <a:p>
            <a:pPr>
              <a:lnSpc>
                <a:spcPts val="5894"/>
              </a:lnSpc>
            </a:pPr>
            <a:endParaRPr lang="en-US" sz="3638" dirty="0">
              <a:solidFill>
                <a:srgbClr val="FFFFFF"/>
              </a:solidFill>
              <a:latin typeface="Computer Says No"/>
            </a:endParaRPr>
          </a:p>
          <a:p>
            <a:pPr>
              <a:lnSpc>
                <a:spcPts val="3284"/>
              </a:lnSpc>
            </a:pPr>
            <a:endParaRPr lang="en-US" sz="3638" dirty="0">
              <a:solidFill>
                <a:srgbClr val="FFFFFF"/>
              </a:solidFill>
              <a:latin typeface="Computer Says No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023542" y="8902910"/>
            <a:ext cx="6378131" cy="1196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56"/>
              </a:lnSpc>
            </a:pPr>
            <a:r>
              <a:rPr lang="en-US" sz="3738" dirty="0">
                <a:solidFill>
                  <a:srgbClr val="FFFFFF"/>
                </a:solidFill>
                <a:latin typeface="Computer Says No"/>
              </a:rPr>
              <a:t>1 Blocker Bug</a:t>
            </a:r>
          </a:p>
          <a:p>
            <a:pPr>
              <a:lnSpc>
                <a:spcPts val="3446"/>
              </a:lnSpc>
            </a:pPr>
            <a:endParaRPr lang="en-US" sz="3738" dirty="0">
              <a:solidFill>
                <a:srgbClr val="FFFFFF"/>
              </a:solidFill>
              <a:latin typeface="Computer Says No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8650306" y="7761528"/>
            <a:ext cx="721130" cy="1424454"/>
          </a:xfrm>
          <a:custGeom>
            <a:avLst/>
            <a:gdLst/>
            <a:ahLst/>
            <a:cxnLst/>
            <a:rect l="l" t="t" r="r" b="b"/>
            <a:pathLst>
              <a:path w="721130" h="1424454">
                <a:moveTo>
                  <a:pt x="0" y="0"/>
                </a:moveTo>
                <a:lnTo>
                  <a:pt x="721130" y="0"/>
                </a:lnTo>
                <a:lnTo>
                  <a:pt x="721130" y="1424453"/>
                </a:lnTo>
                <a:lnTo>
                  <a:pt x="0" y="14244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3541448" y="7698526"/>
            <a:ext cx="1627955" cy="1312867"/>
          </a:xfrm>
          <a:custGeom>
            <a:avLst/>
            <a:gdLst/>
            <a:ahLst/>
            <a:cxnLst/>
            <a:rect l="l" t="t" r="r" b="b"/>
            <a:pathLst>
              <a:path w="1627955" h="1312867">
                <a:moveTo>
                  <a:pt x="0" y="0"/>
                </a:moveTo>
                <a:lnTo>
                  <a:pt x="1627955" y="0"/>
                </a:lnTo>
                <a:lnTo>
                  <a:pt x="1627955" y="1312867"/>
                </a:lnTo>
                <a:lnTo>
                  <a:pt x="0" y="13128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2392060" y="7651006"/>
            <a:ext cx="1461470" cy="1849961"/>
          </a:xfrm>
          <a:custGeom>
            <a:avLst/>
            <a:gdLst/>
            <a:ahLst/>
            <a:cxnLst/>
            <a:rect l="l" t="t" r="r" b="b"/>
            <a:pathLst>
              <a:path w="1461470" h="1849961">
                <a:moveTo>
                  <a:pt x="0" y="0"/>
                </a:moveTo>
                <a:lnTo>
                  <a:pt x="1461470" y="0"/>
                </a:lnTo>
                <a:lnTo>
                  <a:pt x="1461470" y="1849961"/>
                </a:lnTo>
                <a:lnTo>
                  <a:pt x="0" y="18499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-723579" y="529635"/>
            <a:ext cx="2111212" cy="922065"/>
          </a:xfrm>
          <a:custGeom>
            <a:avLst/>
            <a:gdLst/>
            <a:ahLst/>
            <a:cxnLst/>
            <a:rect l="l" t="t" r="r" b="b"/>
            <a:pathLst>
              <a:path w="2111212" h="922065">
                <a:moveTo>
                  <a:pt x="0" y="0"/>
                </a:moveTo>
                <a:lnTo>
                  <a:pt x="2111212" y="0"/>
                </a:lnTo>
                <a:lnTo>
                  <a:pt x="2111212" y="922066"/>
                </a:lnTo>
                <a:lnTo>
                  <a:pt x="0" y="9220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B688F2F-B4B7-4187-94EB-3BA68B89D4E0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58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2420" y="-30324"/>
            <a:ext cx="5980743" cy="3737965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softEdge rad="19050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91500" y="0"/>
            <a:ext cx="7937973" cy="9510914"/>
            <a:chOff x="0" y="0"/>
            <a:chExt cx="8585708" cy="10287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85708" cy="10287000"/>
            </a:xfrm>
            <a:custGeom>
              <a:avLst/>
              <a:gdLst/>
              <a:ahLst/>
              <a:cxnLst/>
              <a:rect l="l" t="t" r="r" b="b"/>
              <a:pathLst>
                <a:path w="8585708" h="10287000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9" y="485521"/>
                    <a:pt x="8382635" y="911225"/>
                    <a:pt x="8287258" y="1337056"/>
                  </a:cubicBezTo>
                  <a:cubicBezTo>
                    <a:pt x="8146288" y="1966722"/>
                    <a:pt x="8005699" y="2596388"/>
                    <a:pt x="7864601" y="3225927"/>
                  </a:cubicBezTo>
                  <a:cubicBezTo>
                    <a:pt x="7691247" y="3999103"/>
                    <a:pt x="7517384" y="4772152"/>
                    <a:pt x="7344028" y="5545328"/>
                  </a:cubicBezTo>
                  <a:cubicBezTo>
                    <a:pt x="7194676" y="6211443"/>
                    <a:pt x="7045578" y="6877558"/>
                    <a:pt x="6896353" y="7543800"/>
                  </a:cubicBezTo>
                  <a:cubicBezTo>
                    <a:pt x="6765289" y="8129016"/>
                    <a:pt x="6634480" y="8714105"/>
                    <a:pt x="6503162" y="9299194"/>
                  </a:cubicBezTo>
                  <a:cubicBezTo>
                    <a:pt x="6429375" y="9628251"/>
                    <a:pt x="6354953" y="9957181"/>
                    <a:pt x="6280785" y="10286238"/>
                  </a:cubicBezTo>
                  <a:cubicBezTo>
                    <a:pt x="4199382" y="10286238"/>
                    <a:pt x="2118106" y="10286111"/>
                    <a:pt x="36830" y="10287000"/>
                  </a:cubicBezTo>
                  <a:cubicBezTo>
                    <a:pt x="6731" y="10287000"/>
                    <a:pt x="0" y="10280269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749" r="-39749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8161922" y="79920"/>
            <a:ext cx="3947265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</a:pPr>
            <a:r>
              <a:rPr lang="en-US" sz="6000" dirty="0">
                <a:solidFill>
                  <a:schemeClr val="bg1"/>
                </a:solidFill>
                <a:latin typeface="Computer Says No"/>
              </a:rPr>
              <a:t>LESSON LEARNT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4548536" y="7642525"/>
            <a:ext cx="4224398" cy="3231550"/>
          </a:xfrm>
          <a:custGeom>
            <a:avLst/>
            <a:gdLst/>
            <a:ahLst/>
            <a:cxnLst/>
            <a:rect l="l" t="t" r="r" b="b"/>
            <a:pathLst>
              <a:path w="4224398" h="3231550">
                <a:moveTo>
                  <a:pt x="4224398" y="0"/>
                </a:moveTo>
                <a:lnTo>
                  <a:pt x="0" y="0"/>
                </a:lnTo>
                <a:lnTo>
                  <a:pt x="0" y="3231550"/>
                </a:lnTo>
                <a:lnTo>
                  <a:pt x="4224398" y="3231550"/>
                </a:lnTo>
                <a:lnTo>
                  <a:pt x="422439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024637" y="-383771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024637" y="-1596375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825457">
            <a:off x="-1911821" y="9152427"/>
            <a:ext cx="9971383" cy="4202938"/>
          </a:xfrm>
          <a:custGeom>
            <a:avLst/>
            <a:gdLst/>
            <a:ahLst/>
            <a:cxnLst/>
            <a:rect l="l" t="t" r="r" b="b"/>
            <a:pathLst>
              <a:path w="9971383" h="4202938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091180" y="1174841"/>
            <a:ext cx="8457356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Computer Says No"/>
              </a:rPr>
              <a:t>SOFTWARE TESTING DEMANDS ANALYSIS SKILLS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696782" y="8042925"/>
            <a:ext cx="8457356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Computer Says No"/>
              </a:rPr>
              <a:t>SOFTWARE TESTING IS ABOUT ATTITUDE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67281" y="3400425"/>
            <a:ext cx="8457356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Computer Says No"/>
              </a:rPr>
              <a:t>SOFTWARE TESTING REQUIRES COMMUNICATION SKILLS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567281" y="4743450"/>
            <a:ext cx="8457356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Computer Says No"/>
              </a:rPr>
              <a:t>SOFTWARE TESTING IS ABOUT CONSTANT LEARNING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567281" y="6328425"/>
            <a:ext cx="8457356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Computer Says No"/>
              </a:rPr>
              <a:t>SOFTWARE TESTING IS ABOUT UNDERSTANDING PRIORITY</a:t>
            </a: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55DA1ED2-A977-4EDB-8E6F-623ABA3E3D2E}"/>
              </a:ext>
            </a:extLst>
          </p:cNvPr>
          <p:cNvSpPr txBox="1"/>
          <p:nvPr/>
        </p:nvSpPr>
        <p:spPr>
          <a:xfrm>
            <a:off x="5906876" y="2333025"/>
            <a:ext cx="8457356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Computer Says No"/>
              </a:rPr>
              <a:t>SOFTWARE TESTING IS CHALLENGING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764344" y="5958420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5802444" y="-2572817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208092" y="-358876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995996" y="550773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19702" y="2582224"/>
            <a:ext cx="7747874" cy="2963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366"/>
              </a:lnSpc>
            </a:pPr>
            <a:r>
              <a:rPr lang="en-US" sz="18833" dirty="0">
                <a:solidFill>
                  <a:schemeClr val="bg1"/>
                </a:solidFill>
                <a:latin typeface="Computer Says No"/>
              </a:rPr>
              <a:t>THANK YOU!</a:t>
            </a:r>
          </a:p>
        </p:txBody>
      </p:sp>
      <p:sp>
        <p:nvSpPr>
          <p:cNvPr id="7" name="Freeform 7"/>
          <p:cNvSpPr/>
          <p:nvPr/>
        </p:nvSpPr>
        <p:spPr>
          <a:xfrm>
            <a:off x="9144000" y="1550639"/>
            <a:ext cx="8001878" cy="8071895"/>
          </a:xfrm>
          <a:custGeom>
            <a:avLst/>
            <a:gdLst/>
            <a:ahLst/>
            <a:cxnLst/>
            <a:rect l="l" t="t" r="r" b="b"/>
            <a:pathLst>
              <a:path w="8001878" h="8071895">
                <a:moveTo>
                  <a:pt x="0" y="0"/>
                </a:moveTo>
                <a:lnTo>
                  <a:pt x="8001878" y="0"/>
                </a:lnTo>
                <a:lnTo>
                  <a:pt x="8001878" y="8071894"/>
                </a:lnTo>
                <a:lnTo>
                  <a:pt x="0" y="8071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995996" y="7317810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771515" y="-3149182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13929" y="335947"/>
            <a:ext cx="12260142" cy="6896330"/>
          </a:xfrm>
          <a:custGeom>
            <a:avLst/>
            <a:gdLst/>
            <a:ahLst/>
            <a:cxnLst/>
            <a:rect l="l" t="t" r="r" b="b"/>
            <a:pathLst>
              <a:path w="12260142" h="6896330">
                <a:moveTo>
                  <a:pt x="0" y="0"/>
                </a:moveTo>
                <a:lnTo>
                  <a:pt x="12260142" y="0"/>
                </a:lnTo>
                <a:lnTo>
                  <a:pt x="12260142" y="6896330"/>
                </a:lnTo>
                <a:lnTo>
                  <a:pt x="0" y="6896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518" r="-902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30182" y="7708979"/>
            <a:ext cx="14427636" cy="3705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20"/>
              </a:lnSpc>
            </a:pPr>
            <a:r>
              <a:rPr lang="en-US" sz="6100" dirty="0">
                <a:solidFill>
                  <a:srgbClr val="FFFFFF"/>
                </a:solidFill>
                <a:latin typeface="Alice"/>
              </a:rPr>
              <a:t>It is a Romanian online store with natural products</a:t>
            </a:r>
          </a:p>
          <a:p>
            <a:pPr algn="ctr">
              <a:lnSpc>
                <a:spcPts val="7320"/>
              </a:lnSpc>
            </a:pPr>
            <a:endParaRPr lang="en-US" sz="6100" dirty="0">
              <a:solidFill>
                <a:srgbClr val="FFFFFF"/>
              </a:solidFill>
              <a:latin typeface="Alice"/>
            </a:endParaRPr>
          </a:p>
          <a:p>
            <a:pPr marL="0" lvl="0" indent="0" algn="ctr">
              <a:lnSpc>
                <a:spcPts val="7320"/>
              </a:lnSpc>
              <a:spcBef>
                <a:spcPct val="0"/>
              </a:spcBef>
            </a:pPr>
            <a:endParaRPr lang="en-US" sz="6100" dirty="0">
              <a:solidFill>
                <a:srgbClr val="FFFFFF"/>
              </a:solidFill>
              <a:latin typeface="Alice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613868" y="1028700"/>
            <a:ext cx="1556307" cy="1351671"/>
          </a:xfrm>
          <a:custGeom>
            <a:avLst/>
            <a:gdLst/>
            <a:ahLst/>
            <a:cxnLst/>
            <a:rect l="l" t="t" r="r" b="b"/>
            <a:pathLst>
              <a:path w="1556307" h="1351671">
                <a:moveTo>
                  <a:pt x="0" y="0"/>
                </a:moveTo>
                <a:lnTo>
                  <a:pt x="1556307" y="0"/>
                </a:lnTo>
                <a:lnTo>
                  <a:pt x="1556307" y="1351671"/>
                </a:lnTo>
                <a:lnTo>
                  <a:pt x="0" y="1351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685149" y="1937894"/>
            <a:ext cx="2157465" cy="1846218"/>
          </a:xfrm>
          <a:custGeom>
            <a:avLst/>
            <a:gdLst/>
            <a:ahLst/>
            <a:cxnLst/>
            <a:rect l="l" t="t" r="r" b="b"/>
            <a:pathLst>
              <a:path w="2157465" h="1846218">
                <a:moveTo>
                  <a:pt x="0" y="0"/>
                </a:moveTo>
                <a:lnTo>
                  <a:pt x="2157465" y="0"/>
                </a:lnTo>
                <a:lnTo>
                  <a:pt x="2157465" y="1846218"/>
                </a:lnTo>
                <a:lnTo>
                  <a:pt x="0" y="18462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95841" y="8247062"/>
            <a:ext cx="2392360" cy="1915451"/>
          </a:xfrm>
          <a:custGeom>
            <a:avLst/>
            <a:gdLst/>
            <a:ahLst/>
            <a:cxnLst/>
            <a:rect l="l" t="t" r="r" b="b"/>
            <a:pathLst>
              <a:path w="2392360" h="1915451">
                <a:moveTo>
                  <a:pt x="0" y="0"/>
                </a:moveTo>
                <a:lnTo>
                  <a:pt x="2392360" y="0"/>
                </a:lnTo>
                <a:lnTo>
                  <a:pt x="2392360" y="1915452"/>
                </a:lnTo>
                <a:lnTo>
                  <a:pt x="0" y="19154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934527" y="1535574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817903" y="3447501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931282" y="5253556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1" y="0"/>
                </a:lnTo>
                <a:lnTo>
                  <a:pt x="3497871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3447501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900191" y="-3935015"/>
            <a:ext cx="7800381" cy="6821864"/>
          </a:xfrm>
          <a:custGeom>
            <a:avLst/>
            <a:gdLst/>
            <a:ahLst/>
            <a:cxnLst/>
            <a:rect l="l" t="t" r="r" b="b"/>
            <a:pathLst>
              <a:path w="7800381" h="6821864">
                <a:moveTo>
                  <a:pt x="0" y="0"/>
                </a:moveTo>
                <a:lnTo>
                  <a:pt x="7800382" y="0"/>
                </a:lnTo>
                <a:lnTo>
                  <a:pt x="7800382" y="6821864"/>
                </a:lnTo>
                <a:lnTo>
                  <a:pt x="0" y="68218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841328" y="3284509"/>
            <a:ext cx="5198484" cy="8229600"/>
          </a:xfrm>
          <a:custGeom>
            <a:avLst/>
            <a:gdLst/>
            <a:ahLst/>
            <a:cxnLst/>
            <a:rect l="l" t="t" r="r" b="b"/>
            <a:pathLst>
              <a:path w="5198484" h="8229600">
                <a:moveTo>
                  <a:pt x="0" y="0"/>
                </a:moveTo>
                <a:lnTo>
                  <a:pt x="5198484" y="0"/>
                </a:lnTo>
                <a:lnTo>
                  <a:pt x="51984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135570" y="358009"/>
            <a:ext cx="5646292" cy="670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FFFFFF"/>
                </a:solidFill>
                <a:latin typeface="Computer Says No"/>
              </a:rPr>
              <a:t>TESTING APPROACH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20818" y="2024434"/>
            <a:ext cx="6729823" cy="271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93"/>
              </a:lnSpc>
            </a:pPr>
            <a:r>
              <a:rPr lang="en-US" sz="3205">
                <a:solidFill>
                  <a:srgbClr val="FFFFFF"/>
                </a:solidFill>
                <a:latin typeface="Computer Says No"/>
              </a:rPr>
              <a:t>Verifying the essential functionalities to ensure that the software can perform its basic tasks without major errors or crashes.</a:t>
            </a:r>
          </a:p>
          <a:p>
            <a:pPr>
              <a:lnSpc>
                <a:spcPts val="3411"/>
              </a:lnSpc>
            </a:pPr>
            <a:endParaRPr lang="en-US" sz="3205">
              <a:solidFill>
                <a:srgbClr val="FFFFFF"/>
              </a:solidFill>
              <a:latin typeface="Computer Says No"/>
            </a:endParaRPr>
          </a:p>
          <a:p>
            <a:pPr>
              <a:lnSpc>
                <a:spcPts val="2439"/>
              </a:lnSpc>
            </a:pPr>
            <a:endParaRPr lang="en-US" sz="3205">
              <a:solidFill>
                <a:srgbClr val="FFFFFF"/>
              </a:solidFill>
              <a:latin typeface="Computer Says N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273695" y="5828125"/>
            <a:ext cx="4903313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458"/>
              </a:lnSpc>
              <a:spcBef>
                <a:spcPct val="0"/>
              </a:spcBef>
            </a:pPr>
            <a:r>
              <a:rPr lang="en-US" sz="6192" dirty="0">
                <a:solidFill>
                  <a:schemeClr val="bg1"/>
                </a:solidFill>
                <a:latin typeface="Computer Says No"/>
              </a:rPr>
              <a:t>EXPLORATORY TESTING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175881" y="6365465"/>
            <a:ext cx="7415339" cy="1934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84"/>
              </a:lnSpc>
            </a:pPr>
            <a:r>
              <a:rPr lang="en-US" sz="3200" dirty="0">
                <a:solidFill>
                  <a:srgbClr val="FFFFFF"/>
                </a:solidFill>
                <a:latin typeface="Computer Says No"/>
              </a:rPr>
              <a:t> This application does not have requirements, so the testing it involves an investigation process that helps to find defects very quickly.</a:t>
            </a:r>
          </a:p>
        </p:txBody>
      </p:sp>
      <p:sp>
        <p:nvSpPr>
          <p:cNvPr id="13" name="Freeform 13"/>
          <p:cNvSpPr/>
          <p:nvPr/>
        </p:nvSpPr>
        <p:spPr>
          <a:xfrm>
            <a:off x="4051768" y="2737251"/>
            <a:ext cx="1256899" cy="1256899"/>
          </a:xfrm>
          <a:custGeom>
            <a:avLst/>
            <a:gdLst/>
            <a:ahLst/>
            <a:cxnLst/>
            <a:rect l="l" t="t" r="r" b="b"/>
            <a:pathLst>
              <a:path w="1256899" h="1256899">
                <a:moveTo>
                  <a:pt x="0" y="0"/>
                </a:moveTo>
                <a:lnTo>
                  <a:pt x="1256899" y="0"/>
                </a:lnTo>
                <a:lnTo>
                  <a:pt x="1256899" y="1256899"/>
                </a:lnTo>
                <a:lnTo>
                  <a:pt x="0" y="12568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903408" y="4537149"/>
            <a:ext cx="1326860" cy="1256899"/>
          </a:xfrm>
          <a:custGeom>
            <a:avLst/>
            <a:gdLst/>
            <a:ahLst/>
            <a:cxnLst/>
            <a:rect l="l" t="t" r="r" b="b"/>
            <a:pathLst>
              <a:path w="1326860" h="1256899">
                <a:moveTo>
                  <a:pt x="0" y="0"/>
                </a:moveTo>
                <a:lnTo>
                  <a:pt x="1326860" y="0"/>
                </a:lnTo>
                <a:lnTo>
                  <a:pt x="1326860" y="1256899"/>
                </a:lnTo>
                <a:lnTo>
                  <a:pt x="0" y="12568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2141123" y="4537149"/>
            <a:ext cx="1273023" cy="1318574"/>
          </a:xfrm>
          <a:custGeom>
            <a:avLst/>
            <a:gdLst/>
            <a:ahLst/>
            <a:cxnLst/>
            <a:rect l="l" t="t" r="r" b="b"/>
            <a:pathLst>
              <a:path w="1273023" h="1318574">
                <a:moveTo>
                  <a:pt x="0" y="0"/>
                </a:moveTo>
                <a:lnTo>
                  <a:pt x="1273024" y="0"/>
                </a:lnTo>
                <a:lnTo>
                  <a:pt x="1273024" y="1318574"/>
                </a:lnTo>
                <a:lnTo>
                  <a:pt x="0" y="13185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4042303" y="6368372"/>
            <a:ext cx="1551199" cy="1204295"/>
          </a:xfrm>
          <a:custGeom>
            <a:avLst/>
            <a:gdLst/>
            <a:ahLst/>
            <a:cxnLst/>
            <a:rect l="l" t="t" r="r" b="b"/>
            <a:pathLst>
              <a:path w="1551199" h="1204295">
                <a:moveTo>
                  <a:pt x="0" y="0"/>
                </a:moveTo>
                <a:lnTo>
                  <a:pt x="1551200" y="0"/>
                </a:lnTo>
                <a:lnTo>
                  <a:pt x="1551200" y="1204295"/>
                </a:lnTo>
                <a:lnTo>
                  <a:pt x="0" y="120429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17"/>
          <p:cNvSpPr txBox="1"/>
          <p:nvPr/>
        </p:nvSpPr>
        <p:spPr>
          <a:xfrm>
            <a:off x="8610514" y="1487093"/>
            <a:ext cx="5251823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458"/>
              </a:lnSpc>
              <a:spcBef>
                <a:spcPct val="0"/>
              </a:spcBef>
            </a:pPr>
            <a:r>
              <a:rPr lang="en-US" sz="6192" dirty="0">
                <a:solidFill>
                  <a:schemeClr val="bg1"/>
                </a:solidFill>
                <a:latin typeface="Computer Says No"/>
              </a:rPr>
              <a:t>SMOKE TESTING </a:t>
            </a:r>
          </a:p>
        </p:txBody>
      </p:sp>
      <p:sp>
        <p:nvSpPr>
          <p:cNvPr id="18" name="Freeform 18"/>
          <p:cNvSpPr/>
          <p:nvPr/>
        </p:nvSpPr>
        <p:spPr>
          <a:xfrm>
            <a:off x="10087408" y="8751426"/>
            <a:ext cx="1551199" cy="1204295"/>
          </a:xfrm>
          <a:custGeom>
            <a:avLst/>
            <a:gdLst/>
            <a:ahLst/>
            <a:cxnLst/>
            <a:rect l="l" t="t" r="r" b="b"/>
            <a:pathLst>
              <a:path w="1551199" h="1204295">
                <a:moveTo>
                  <a:pt x="0" y="0"/>
                </a:moveTo>
                <a:lnTo>
                  <a:pt x="1551199" y="0"/>
                </a:lnTo>
                <a:lnTo>
                  <a:pt x="1551199" y="1204295"/>
                </a:lnTo>
                <a:lnTo>
                  <a:pt x="0" y="120429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86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63467" y="5734231"/>
            <a:ext cx="2055418" cy="2048130"/>
          </a:xfrm>
          <a:custGeom>
            <a:avLst/>
            <a:gdLst/>
            <a:ahLst/>
            <a:cxnLst/>
            <a:rect l="l" t="t" r="r" b="b"/>
            <a:pathLst>
              <a:path w="2055418" h="2048130">
                <a:moveTo>
                  <a:pt x="0" y="0"/>
                </a:moveTo>
                <a:lnTo>
                  <a:pt x="2055419" y="0"/>
                </a:lnTo>
                <a:lnTo>
                  <a:pt x="2055419" y="2048129"/>
                </a:lnTo>
                <a:lnTo>
                  <a:pt x="0" y="20481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195606" y="1180402"/>
            <a:ext cx="1627955" cy="1312867"/>
          </a:xfrm>
          <a:custGeom>
            <a:avLst/>
            <a:gdLst/>
            <a:ahLst/>
            <a:cxnLst/>
            <a:rect l="l" t="t" r="r" b="b"/>
            <a:pathLst>
              <a:path w="1627955" h="1312867">
                <a:moveTo>
                  <a:pt x="0" y="0"/>
                </a:moveTo>
                <a:lnTo>
                  <a:pt x="1627955" y="0"/>
                </a:lnTo>
                <a:lnTo>
                  <a:pt x="1627955" y="1312867"/>
                </a:lnTo>
                <a:lnTo>
                  <a:pt x="0" y="13128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463467" y="3390650"/>
            <a:ext cx="1556307" cy="1351671"/>
          </a:xfrm>
          <a:custGeom>
            <a:avLst/>
            <a:gdLst/>
            <a:ahLst/>
            <a:cxnLst/>
            <a:rect l="l" t="t" r="r" b="b"/>
            <a:pathLst>
              <a:path w="1556307" h="1351671">
                <a:moveTo>
                  <a:pt x="0" y="0"/>
                </a:moveTo>
                <a:lnTo>
                  <a:pt x="1556307" y="0"/>
                </a:lnTo>
                <a:lnTo>
                  <a:pt x="1556307" y="1351671"/>
                </a:lnTo>
                <a:lnTo>
                  <a:pt x="0" y="13516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7782360"/>
            <a:ext cx="1216746" cy="1023366"/>
          </a:xfrm>
          <a:custGeom>
            <a:avLst/>
            <a:gdLst/>
            <a:ahLst/>
            <a:cxnLst/>
            <a:rect l="l" t="t" r="r" b="b"/>
            <a:pathLst>
              <a:path w="1216746" h="1023366">
                <a:moveTo>
                  <a:pt x="0" y="0"/>
                </a:moveTo>
                <a:lnTo>
                  <a:pt x="1216746" y="0"/>
                </a:lnTo>
                <a:lnTo>
                  <a:pt x="1216746" y="1023366"/>
                </a:lnTo>
                <a:lnTo>
                  <a:pt x="0" y="10233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10497" y="1428595"/>
            <a:ext cx="916038" cy="2075301"/>
          </a:xfrm>
          <a:custGeom>
            <a:avLst/>
            <a:gdLst/>
            <a:ahLst/>
            <a:cxnLst/>
            <a:rect l="l" t="t" r="r" b="b"/>
            <a:pathLst>
              <a:path w="916038" h="2075301">
                <a:moveTo>
                  <a:pt x="0" y="0"/>
                </a:moveTo>
                <a:lnTo>
                  <a:pt x="916038" y="0"/>
                </a:lnTo>
                <a:lnTo>
                  <a:pt x="916038" y="2075301"/>
                </a:lnTo>
                <a:lnTo>
                  <a:pt x="0" y="20753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92916" y="5040981"/>
            <a:ext cx="1551199" cy="1204295"/>
          </a:xfrm>
          <a:custGeom>
            <a:avLst/>
            <a:gdLst/>
            <a:ahLst/>
            <a:cxnLst/>
            <a:rect l="l" t="t" r="r" b="b"/>
            <a:pathLst>
              <a:path w="1551199" h="1204295">
                <a:moveTo>
                  <a:pt x="0" y="0"/>
                </a:moveTo>
                <a:lnTo>
                  <a:pt x="1551199" y="0"/>
                </a:lnTo>
                <a:lnTo>
                  <a:pt x="1551199" y="1204294"/>
                </a:lnTo>
                <a:lnTo>
                  <a:pt x="0" y="12042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TextBox 8"/>
          <p:cNvSpPr txBox="1"/>
          <p:nvPr/>
        </p:nvSpPr>
        <p:spPr>
          <a:xfrm>
            <a:off x="4822168" y="447675"/>
            <a:ext cx="7692925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85"/>
              </a:lnSpc>
              <a:spcBef>
                <a:spcPct val="0"/>
              </a:spcBef>
            </a:pPr>
            <a:r>
              <a:rPr lang="en-US" sz="9840" dirty="0">
                <a:solidFill>
                  <a:schemeClr val="bg1"/>
                </a:solidFill>
                <a:latin typeface="Computer Says No"/>
              </a:rPr>
              <a:t>TOOLS USED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5193" y="1708442"/>
            <a:ext cx="7692925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Computer Says No"/>
              </a:rPr>
              <a:t>TEST LINK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44115" y="2108493"/>
            <a:ext cx="4551684" cy="1038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0944" lvl="1" indent="-380472">
              <a:lnSpc>
                <a:spcPts val="5709"/>
              </a:lnSpc>
              <a:buFont typeface="Arial"/>
              <a:buChar char="•"/>
            </a:pPr>
            <a:r>
              <a:rPr lang="en-US" sz="3524">
                <a:solidFill>
                  <a:srgbClr val="FFFFFF"/>
                </a:solidFill>
                <a:latin typeface="Computer Says No"/>
              </a:rPr>
              <a:t>Test Case Management</a:t>
            </a:r>
          </a:p>
          <a:p>
            <a:pPr>
              <a:lnSpc>
                <a:spcPts val="2377"/>
              </a:lnSpc>
            </a:pPr>
            <a:endParaRPr lang="en-US" sz="3524">
              <a:solidFill>
                <a:srgbClr val="FFFFFF"/>
              </a:solidFill>
              <a:latin typeface="Computer Says N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44195" y="3356474"/>
            <a:ext cx="7692925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Computer Says No"/>
              </a:rPr>
              <a:t>MANTIS BUG TRACKER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46326" y="3703889"/>
            <a:ext cx="4551684" cy="688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0944" lvl="1" indent="-380472">
              <a:lnSpc>
                <a:spcPts val="5709"/>
              </a:lnSpc>
              <a:buFont typeface="Arial"/>
              <a:buChar char="•"/>
            </a:pPr>
            <a:r>
              <a:rPr lang="en-US" sz="3524" dirty="0">
                <a:solidFill>
                  <a:srgbClr val="FFFFFF"/>
                </a:solidFill>
                <a:latin typeface="Computer Says No"/>
              </a:rPr>
              <a:t>Bug Reporting Tool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5423" y="4951871"/>
            <a:ext cx="7692925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Computer Says No"/>
              </a:rPr>
              <a:t>XMIND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913246" y="5222777"/>
            <a:ext cx="4551684" cy="688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0944" lvl="1" indent="-380472">
              <a:lnSpc>
                <a:spcPts val="5709"/>
              </a:lnSpc>
              <a:buFont typeface="Arial"/>
              <a:buChar char="•"/>
            </a:pPr>
            <a:r>
              <a:rPr lang="en-US" sz="3524" dirty="0">
                <a:solidFill>
                  <a:srgbClr val="FFFFFF"/>
                </a:solidFill>
                <a:latin typeface="Computer Says No"/>
              </a:rPr>
              <a:t>Mind Map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316658" y="1708442"/>
            <a:ext cx="7692925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Computer Says No"/>
              </a:rPr>
              <a:t>SNIPPING TOOL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87278" y="2108493"/>
            <a:ext cx="4551684" cy="688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0944" lvl="1" indent="-380472">
              <a:lnSpc>
                <a:spcPts val="5709"/>
              </a:lnSpc>
              <a:buFont typeface="Arial"/>
              <a:buChar char="•"/>
            </a:pPr>
            <a:r>
              <a:rPr lang="en-US" sz="3524">
                <a:solidFill>
                  <a:srgbClr val="FFFFFF"/>
                </a:solidFill>
                <a:latin typeface="Computer Says No"/>
              </a:rPr>
              <a:t>Screenshot Captures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178118" y="3356474"/>
            <a:ext cx="7692925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Computer Says No"/>
              </a:rPr>
              <a:t>BROWSERSTACK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887278" y="3646134"/>
            <a:ext cx="4551684" cy="688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0944" lvl="1" indent="-380472">
              <a:lnSpc>
                <a:spcPts val="5709"/>
              </a:lnSpc>
              <a:buFont typeface="Arial"/>
              <a:buChar char="•"/>
            </a:pPr>
            <a:r>
              <a:rPr lang="en-US" sz="3524">
                <a:solidFill>
                  <a:srgbClr val="FFFFFF"/>
                </a:solidFill>
                <a:latin typeface="Computer Says No"/>
              </a:rPr>
              <a:t>Compatibility Testing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316658" y="4972050"/>
            <a:ext cx="7692925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Computer Says No"/>
              </a:rPr>
              <a:t>SPEEDLAB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887278" y="5222777"/>
            <a:ext cx="4551684" cy="688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0944" lvl="1" indent="-380472">
              <a:lnSpc>
                <a:spcPts val="5709"/>
              </a:lnSpc>
              <a:buFont typeface="Arial"/>
              <a:buChar char="•"/>
            </a:pPr>
            <a:r>
              <a:rPr lang="en-US" sz="3524" dirty="0">
                <a:solidFill>
                  <a:srgbClr val="FFFFFF"/>
                </a:solidFill>
                <a:latin typeface="Computer Says No"/>
              </a:rPr>
              <a:t>Performance Testing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178118" y="6549254"/>
            <a:ext cx="7692925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Computer Says No"/>
              </a:rPr>
              <a:t>YOPMAIL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4607" y="6521500"/>
            <a:ext cx="7692925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Computer Says No"/>
              </a:rPr>
              <a:t>W3C</a:t>
            </a:r>
            <a:r>
              <a:rPr lang="en-US" sz="5000">
                <a:solidFill>
                  <a:srgbClr val="FFFFFF"/>
                </a:solidFill>
                <a:latin typeface="Computer Says No"/>
              </a:rPr>
              <a:t>(validator)</a:t>
            </a:r>
            <a:endParaRPr lang="en-US" sz="5000" dirty="0">
              <a:solidFill>
                <a:srgbClr val="FFFFFF"/>
              </a:solidFill>
              <a:latin typeface="Computer Says No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6602224" y="7782360"/>
            <a:ext cx="2852249" cy="2494449"/>
          </a:xfrm>
          <a:custGeom>
            <a:avLst/>
            <a:gdLst/>
            <a:ahLst/>
            <a:cxnLst/>
            <a:rect l="l" t="t" r="r" b="b"/>
            <a:pathLst>
              <a:path w="2852249" h="2494449">
                <a:moveTo>
                  <a:pt x="0" y="0"/>
                </a:moveTo>
                <a:lnTo>
                  <a:pt x="2852249" y="0"/>
                </a:lnTo>
                <a:lnTo>
                  <a:pt x="2852249" y="2494449"/>
                </a:lnTo>
                <a:lnTo>
                  <a:pt x="0" y="24944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FD4D6F-2D22-48AC-B296-FB6A489010F3}"/>
              </a:ext>
            </a:extLst>
          </p:cNvPr>
          <p:cNvSpPr txBox="1"/>
          <p:nvPr/>
        </p:nvSpPr>
        <p:spPr>
          <a:xfrm>
            <a:off x="2226535" y="6842291"/>
            <a:ext cx="4303741" cy="1412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0944" lvl="1" indent="-380472">
              <a:lnSpc>
                <a:spcPts val="5709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omputer Says No"/>
              </a:rPr>
              <a:t>HTML Error in Code</a:t>
            </a:r>
          </a:p>
          <a:p>
            <a:pPr marL="760944" lvl="1" indent="-380472">
              <a:lnSpc>
                <a:spcPts val="5709"/>
              </a:lnSpc>
              <a:buFont typeface="Arial"/>
              <a:buChar char="•"/>
            </a:pPr>
            <a:endParaRPr lang="en-US" sz="1800" dirty="0">
              <a:solidFill>
                <a:srgbClr val="FFFFFF"/>
              </a:solidFill>
              <a:latin typeface="Computer Says No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F30AD5-7E5E-461A-97ED-A767E8EAE43F}"/>
              </a:ext>
            </a:extLst>
          </p:cNvPr>
          <p:cNvSpPr txBox="1"/>
          <p:nvPr/>
        </p:nvSpPr>
        <p:spPr>
          <a:xfrm>
            <a:off x="10363200" y="6955119"/>
            <a:ext cx="9144000" cy="712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0944" lvl="1" indent="-380472">
              <a:lnSpc>
                <a:spcPts val="5709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Computer Says No"/>
              </a:rPr>
              <a:t>Mail Testing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7575FB-72D6-49DF-B466-411788E2FA8A}"/>
              </a:ext>
            </a:extLst>
          </p:cNvPr>
          <p:cNvSpPr txBox="1"/>
          <p:nvPr/>
        </p:nvSpPr>
        <p:spPr>
          <a:xfrm>
            <a:off x="9887278" y="8073615"/>
            <a:ext cx="40704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dirty="0">
                <a:solidFill>
                  <a:srgbClr val="FFFFFF"/>
                </a:solidFill>
                <a:latin typeface="Computer Says No"/>
              </a:rPr>
              <a:t>CANVA</a:t>
            </a:r>
          </a:p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puter Says No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E31CC4-A581-4BD6-A5B1-529881F4D1EB}"/>
              </a:ext>
            </a:extLst>
          </p:cNvPr>
          <p:cNvSpPr txBox="1"/>
          <p:nvPr/>
        </p:nvSpPr>
        <p:spPr>
          <a:xfrm>
            <a:off x="9953032" y="8445755"/>
            <a:ext cx="5124122" cy="719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0944" marR="0" lvl="1" indent="-380472" algn="l" defTabSz="914400" rtl="0" eaLnBrk="1" fontAlgn="auto" latinLnBrk="0" hangingPunct="1">
              <a:lnSpc>
                <a:spcPts val="570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524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puter Says No"/>
                <a:ea typeface="+mn-ea"/>
                <a:cs typeface="+mn-cs"/>
              </a:rPr>
              <a:t>Presentation of the Project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96678" y="1290997"/>
            <a:ext cx="5726139" cy="2500874"/>
          </a:xfrm>
          <a:custGeom>
            <a:avLst/>
            <a:gdLst/>
            <a:ahLst/>
            <a:cxnLst/>
            <a:rect l="l" t="t" r="r" b="b"/>
            <a:pathLst>
              <a:path w="5726139" h="2500874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H="1" flipV="1">
            <a:off x="17259300" y="1028700"/>
            <a:ext cx="0" cy="578647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925932" y="5660310"/>
            <a:ext cx="6819964" cy="5836080"/>
          </a:xfrm>
          <a:custGeom>
            <a:avLst/>
            <a:gdLst/>
            <a:ahLst/>
            <a:cxnLst/>
            <a:rect l="l" t="t" r="r" b="b"/>
            <a:pathLst>
              <a:path w="6819964" h="5836080">
                <a:moveTo>
                  <a:pt x="0" y="0"/>
                </a:moveTo>
                <a:lnTo>
                  <a:pt x="6819964" y="0"/>
                </a:lnTo>
                <a:lnTo>
                  <a:pt x="6819964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185192" y="883881"/>
            <a:ext cx="8094407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80"/>
              </a:lnSpc>
              <a:spcBef>
                <a:spcPct val="0"/>
              </a:spcBef>
            </a:pPr>
            <a:r>
              <a:rPr lang="en-US" sz="9000" dirty="0">
                <a:solidFill>
                  <a:schemeClr val="bg1"/>
                </a:solidFill>
                <a:latin typeface="Computer Says No"/>
              </a:rPr>
              <a:t>TESTING TYPES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385933" y="2442238"/>
            <a:ext cx="7692925" cy="832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5000" dirty="0">
                <a:solidFill>
                  <a:srgbClr val="FFFFFF"/>
                </a:solidFill>
                <a:latin typeface="Computer Says No"/>
              </a:rPr>
              <a:t>FUNCTIONAL TESTING</a:t>
            </a:r>
          </a:p>
          <a:p>
            <a:pPr algn="ctr">
              <a:lnSpc>
                <a:spcPts val="3600"/>
              </a:lnSpc>
            </a:pPr>
            <a:r>
              <a:rPr lang="en-US" sz="5000" dirty="0">
                <a:solidFill>
                  <a:srgbClr val="FFFFFF"/>
                </a:solidFill>
                <a:latin typeface="Computer Says No"/>
              </a:rPr>
              <a:t> </a:t>
            </a:r>
          </a:p>
          <a:p>
            <a:pPr algn="ctr">
              <a:lnSpc>
                <a:spcPts val="3600"/>
              </a:lnSpc>
            </a:pPr>
            <a:r>
              <a:rPr lang="en-US" sz="5000" dirty="0">
                <a:solidFill>
                  <a:srgbClr val="FFFFFF"/>
                </a:solidFill>
                <a:latin typeface="Computer Says No"/>
              </a:rPr>
              <a:t>SMOKE TESTING</a:t>
            </a:r>
          </a:p>
          <a:p>
            <a:pPr algn="ctr">
              <a:lnSpc>
                <a:spcPts val="3600"/>
              </a:lnSpc>
            </a:pPr>
            <a:r>
              <a:rPr lang="en-US" sz="5000" dirty="0">
                <a:solidFill>
                  <a:srgbClr val="FFFFFF"/>
                </a:solidFill>
                <a:latin typeface="Computer Says No"/>
              </a:rPr>
              <a:t>EXPLORATORY TESTING </a:t>
            </a:r>
          </a:p>
          <a:p>
            <a:pPr algn="ctr">
              <a:lnSpc>
                <a:spcPts val="3600"/>
              </a:lnSpc>
            </a:pPr>
            <a:r>
              <a:rPr lang="en-US" sz="5000" dirty="0">
                <a:solidFill>
                  <a:srgbClr val="FFFFFF"/>
                </a:solidFill>
                <a:latin typeface="Computer Says No"/>
              </a:rPr>
              <a:t>API TESTING</a:t>
            </a:r>
          </a:p>
          <a:p>
            <a:pPr algn="ctr">
              <a:lnSpc>
                <a:spcPts val="3600"/>
              </a:lnSpc>
            </a:pPr>
            <a:endParaRPr lang="en-US" sz="5000" dirty="0">
              <a:solidFill>
                <a:srgbClr val="FFFFFF"/>
              </a:solidFill>
              <a:latin typeface="Computer Says No"/>
            </a:endParaRPr>
          </a:p>
          <a:p>
            <a:pPr algn="ctr">
              <a:lnSpc>
                <a:spcPts val="3600"/>
              </a:lnSpc>
            </a:pPr>
            <a:r>
              <a:rPr lang="en-US" sz="5000" dirty="0">
                <a:solidFill>
                  <a:srgbClr val="FFFFFF"/>
                </a:solidFill>
                <a:latin typeface="Computer Says No"/>
              </a:rPr>
              <a:t>NON-FUNCTIONAL TESTING</a:t>
            </a:r>
          </a:p>
          <a:p>
            <a:pPr algn="ctr">
              <a:lnSpc>
                <a:spcPts val="3600"/>
              </a:lnSpc>
            </a:pPr>
            <a:endParaRPr lang="en-US" sz="5000" dirty="0">
              <a:solidFill>
                <a:srgbClr val="FFFFFF"/>
              </a:solidFill>
              <a:latin typeface="Computer Says No"/>
            </a:endParaRPr>
          </a:p>
          <a:p>
            <a:pPr algn="ctr">
              <a:lnSpc>
                <a:spcPts val="3600"/>
              </a:lnSpc>
            </a:pPr>
            <a:r>
              <a:rPr lang="en-US" sz="5000" dirty="0">
                <a:solidFill>
                  <a:srgbClr val="FFFFFF"/>
                </a:solidFill>
                <a:latin typeface="Computer Says No"/>
              </a:rPr>
              <a:t>USABILITY TESTING</a:t>
            </a:r>
          </a:p>
          <a:p>
            <a:pPr algn="ctr">
              <a:lnSpc>
                <a:spcPts val="3600"/>
              </a:lnSpc>
            </a:pPr>
            <a:r>
              <a:rPr lang="en-US" sz="5000" dirty="0">
                <a:solidFill>
                  <a:srgbClr val="FFFFFF"/>
                </a:solidFill>
                <a:latin typeface="Computer Says No"/>
              </a:rPr>
              <a:t>USER INTERFACE TESTING</a:t>
            </a:r>
          </a:p>
          <a:p>
            <a:pPr algn="ctr">
              <a:lnSpc>
                <a:spcPts val="3600"/>
              </a:lnSpc>
            </a:pPr>
            <a:r>
              <a:rPr lang="en-US" sz="5000" dirty="0">
                <a:solidFill>
                  <a:srgbClr val="FFFFFF"/>
                </a:solidFill>
                <a:latin typeface="Computer Says No"/>
              </a:rPr>
              <a:t>SECURITY TESTING</a:t>
            </a:r>
          </a:p>
          <a:p>
            <a:pPr algn="ctr">
              <a:lnSpc>
                <a:spcPts val="3600"/>
              </a:lnSpc>
            </a:pPr>
            <a:r>
              <a:rPr lang="en-US" sz="5000" dirty="0">
                <a:solidFill>
                  <a:srgbClr val="FFFFFF"/>
                </a:solidFill>
                <a:latin typeface="Computer Says No"/>
              </a:rPr>
              <a:t>COMPATIBILITY TESTING</a:t>
            </a:r>
          </a:p>
          <a:p>
            <a:pPr algn="ctr">
              <a:lnSpc>
                <a:spcPts val="3600"/>
              </a:lnSpc>
            </a:pPr>
            <a:r>
              <a:rPr lang="en-US" sz="5000" dirty="0">
                <a:solidFill>
                  <a:srgbClr val="FFFFFF"/>
                </a:solidFill>
                <a:latin typeface="Computer Says No"/>
              </a:rPr>
              <a:t>CODE TESTING</a:t>
            </a:r>
          </a:p>
          <a:p>
            <a:pPr algn="ctr">
              <a:lnSpc>
                <a:spcPts val="3600"/>
              </a:lnSpc>
            </a:pPr>
            <a:r>
              <a:rPr lang="en-US" sz="5000" dirty="0">
                <a:solidFill>
                  <a:srgbClr val="FFFFFF"/>
                </a:solidFill>
                <a:latin typeface="Computer Says No"/>
              </a:rPr>
              <a:t>PERFORMANCE TESTING</a:t>
            </a:r>
          </a:p>
          <a:p>
            <a:pPr algn="ctr">
              <a:lnSpc>
                <a:spcPts val="3600"/>
              </a:lnSpc>
            </a:pPr>
            <a:r>
              <a:rPr lang="en-US" sz="5000" dirty="0">
                <a:solidFill>
                  <a:srgbClr val="FFFFFF"/>
                </a:solidFill>
                <a:latin typeface="Computer Says No"/>
              </a:rPr>
              <a:t>SYSTEM INTEGRATION TESTING</a:t>
            </a:r>
          </a:p>
          <a:p>
            <a:pPr algn="ctr">
              <a:lnSpc>
                <a:spcPts val="3600"/>
              </a:lnSpc>
            </a:pPr>
            <a:endParaRPr lang="en-US" sz="5000" dirty="0">
              <a:solidFill>
                <a:srgbClr val="FFFFFF"/>
              </a:solidFill>
              <a:latin typeface="Computer Says No"/>
            </a:endParaRPr>
          </a:p>
          <a:p>
            <a:pPr algn="ctr">
              <a:lnSpc>
                <a:spcPts val="3600"/>
              </a:lnSpc>
            </a:pPr>
            <a:endParaRPr lang="en-US" sz="5000" dirty="0">
              <a:solidFill>
                <a:srgbClr val="FFFFFF"/>
              </a:solidFill>
              <a:latin typeface="Computer Says No"/>
            </a:endParaRPr>
          </a:p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endParaRPr lang="en-US" sz="5000" dirty="0">
              <a:solidFill>
                <a:srgbClr val="FFFFFF"/>
              </a:solidFill>
              <a:latin typeface="Computer Says N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723671" y="-35558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825457">
            <a:off x="-1566484" y="7378877"/>
            <a:ext cx="9971383" cy="4202938"/>
          </a:xfrm>
          <a:custGeom>
            <a:avLst/>
            <a:gdLst/>
            <a:ahLst/>
            <a:cxnLst/>
            <a:rect l="l" t="t" r="r" b="b"/>
            <a:pathLst>
              <a:path w="9971383" h="4202938">
                <a:moveTo>
                  <a:pt x="0" y="0"/>
                </a:moveTo>
                <a:lnTo>
                  <a:pt x="9971383" y="0"/>
                </a:lnTo>
                <a:lnTo>
                  <a:pt x="9971383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16903" y="406589"/>
            <a:ext cx="16142397" cy="9658902"/>
          </a:xfrm>
          <a:custGeom>
            <a:avLst/>
            <a:gdLst/>
            <a:ahLst/>
            <a:cxnLst/>
            <a:rect l="l" t="t" r="r" b="b"/>
            <a:pathLst>
              <a:path w="16142397" h="9658902">
                <a:moveTo>
                  <a:pt x="0" y="0"/>
                </a:moveTo>
                <a:lnTo>
                  <a:pt x="16142397" y="0"/>
                </a:lnTo>
                <a:lnTo>
                  <a:pt x="16142397" y="9658902"/>
                </a:lnTo>
                <a:lnTo>
                  <a:pt x="0" y="96589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99" r="-1514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2052" y="5143500"/>
            <a:ext cx="996648" cy="852866"/>
          </a:xfrm>
          <a:custGeom>
            <a:avLst/>
            <a:gdLst/>
            <a:ahLst/>
            <a:cxnLst/>
            <a:rect l="l" t="t" r="r" b="b"/>
            <a:pathLst>
              <a:path w="996648" h="852866">
                <a:moveTo>
                  <a:pt x="0" y="0"/>
                </a:moveTo>
                <a:lnTo>
                  <a:pt x="996648" y="0"/>
                </a:lnTo>
                <a:lnTo>
                  <a:pt x="996648" y="852866"/>
                </a:lnTo>
                <a:lnTo>
                  <a:pt x="0" y="8528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291352" y="5143500"/>
            <a:ext cx="996648" cy="852866"/>
          </a:xfrm>
          <a:custGeom>
            <a:avLst/>
            <a:gdLst/>
            <a:ahLst/>
            <a:cxnLst/>
            <a:rect l="l" t="t" r="r" b="b"/>
            <a:pathLst>
              <a:path w="996648" h="852866">
                <a:moveTo>
                  <a:pt x="0" y="0"/>
                </a:moveTo>
                <a:lnTo>
                  <a:pt x="996648" y="0"/>
                </a:lnTo>
                <a:lnTo>
                  <a:pt x="996648" y="852866"/>
                </a:lnTo>
                <a:lnTo>
                  <a:pt x="0" y="8528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7152307" y="0"/>
            <a:ext cx="1135693" cy="1664602"/>
          </a:xfrm>
          <a:custGeom>
            <a:avLst/>
            <a:gdLst/>
            <a:ahLst/>
            <a:cxnLst/>
            <a:rect l="l" t="t" r="r" b="b"/>
            <a:pathLst>
              <a:path w="1135693" h="1664602">
                <a:moveTo>
                  <a:pt x="1135693" y="0"/>
                </a:moveTo>
                <a:lnTo>
                  <a:pt x="0" y="0"/>
                </a:lnTo>
                <a:lnTo>
                  <a:pt x="0" y="1664602"/>
                </a:lnTo>
                <a:lnTo>
                  <a:pt x="1135693" y="1664602"/>
                </a:lnTo>
                <a:lnTo>
                  <a:pt x="1135693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110815" y="9258300"/>
            <a:ext cx="1627955" cy="1312867"/>
          </a:xfrm>
          <a:custGeom>
            <a:avLst/>
            <a:gdLst/>
            <a:ahLst/>
            <a:cxnLst/>
            <a:rect l="l" t="t" r="r" b="b"/>
            <a:pathLst>
              <a:path w="1627955" h="1312867">
                <a:moveTo>
                  <a:pt x="0" y="0"/>
                </a:moveTo>
                <a:lnTo>
                  <a:pt x="1627955" y="0"/>
                </a:lnTo>
                <a:lnTo>
                  <a:pt x="1627955" y="1312867"/>
                </a:lnTo>
                <a:lnTo>
                  <a:pt x="0" y="13128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2114805" y="4761369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6"/>
                </a:lnTo>
                <a:lnTo>
                  <a:pt x="0" y="4174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-5400000">
            <a:off x="2251971" y="4638287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6"/>
                </a:lnTo>
                <a:lnTo>
                  <a:pt x="0" y="4174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rot="-5400000">
            <a:off x="6779016" y="4181826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445054" y="-1694343"/>
            <a:ext cx="4817598" cy="4184142"/>
          </a:xfrm>
          <a:custGeom>
            <a:avLst/>
            <a:gdLst/>
            <a:ahLst/>
            <a:cxnLst/>
            <a:rect l="l" t="t" r="r" b="b"/>
            <a:pathLst>
              <a:path w="4817598" h="4184142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914841" y="-1784862"/>
            <a:ext cx="5101092" cy="4365182"/>
          </a:xfrm>
          <a:custGeom>
            <a:avLst/>
            <a:gdLst/>
            <a:ahLst/>
            <a:cxnLst/>
            <a:rect l="l" t="t" r="r" b="b"/>
            <a:pathLst>
              <a:path w="5101092" h="436518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601849" y="7100342"/>
            <a:ext cx="11495135" cy="4845199"/>
          </a:xfrm>
          <a:custGeom>
            <a:avLst/>
            <a:gdLst/>
            <a:ahLst/>
            <a:cxnLst/>
            <a:rect l="l" t="t" r="r" b="b"/>
            <a:pathLst>
              <a:path w="11495135" h="4845199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72226">
            <a:off x="-769537" y="6074699"/>
            <a:ext cx="2810484" cy="6367201"/>
          </a:xfrm>
          <a:custGeom>
            <a:avLst/>
            <a:gdLst/>
            <a:ahLst/>
            <a:cxnLst/>
            <a:rect l="l" t="t" r="r" b="b"/>
            <a:pathLst>
              <a:path w="2810484" h="6367201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830591" y="2458701"/>
            <a:ext cx="1461470" cy="1849961"/>
          </a:xfrm>
          <a:custGeom>
            <a:avLst/>
            <a:gdLst/>
            <a:ahLst/>
            <a:cxnLst/>
            <a:rect l="l" t="t" r="r" b="b"/>
            <a:pathLst>
              <a:path w="1461470" h="1849961">
                <a:moveTo>
                  <a:pt x="0" y="0"/>
                </a:moveTo>
                <a:lnTo>
                  <a:pt x="1461470" y="0"/>
                </a:lnTo>
                <a:lnTo>
                  <a:pt x="1461470" y="1849961"/>
                </a:lnTo>
                <a:lnTo>
                  <a:pt x="0" y="18499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204762" y="2613292"/>
            <a:ext cx="1418460" cy="1695370"/>
          </a:xfrm>
          <a:custGeom>
            <a:avLst/>
            <a:gdLst/>
            <a:ahLst/>
            <a:cxnLst/>
            <a:rect l="l" t="t" r="r" b="b"/>
            <a:pathLst>
              <a:path w="1418460" h="1695370">
                <a:moveTo>
                  <a:pt x="0" y="0"/>
                </a:moveTo>
                <a:lnTo>
                  <a:pt x="1418459" y="0"/>
                </a:lnTo>
                <a:lnTo>
                  <a:pt x="141845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811358" y="2613292"/>
            <a:ext cx="1222079" cy="1695370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5400000">
            <a:off x="11327045" y="4181827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6" y="0"/>
                </a:lnTo>
                <a:lnTo>
                  <a:pt x="9074406" y="4174226"/>
                </a:lnTo>
                <a:lnTo>
                  <a:pt x="0" y="4174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3" name="Freeform 13"/>
          <p:cNvSpPr/>
          <p:nvPr/>
        </p:nvSpPr>
        <p:spPr>
          <a:xfrm>
            <a:off x="15320084" y="2158879"/>
            <a:ext cx="1088328" cy="2149783"/>
          </a:xfrm>
          <a:custGeom>
            <a:avLst/>
            <a:gdLst/>
            <a:ahLst/>
            <a:cxnLst/>
            <a:rect l="l" t="t" r="r" b="b"/>
            <a:pathLst>
              <a:path w="1088328" h="2149783">
                <a:moveTo>
                  <a:pt x="0" y="0"/>
                </a:moveTo>
                <a:lnTo>
                  <a:pt x="1088328" y="0"/>
                </a:lnTo>
                <a:lnTo>
                  <a:pt x="1088328" y="2149783"/>
                </a:lnTo>
                <a:lnTo>
                  <a:pt x="0" y="214978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642056" y="6964208"/>
            <a:ext cx="3268419" cy="3322792"/>
          </a:xfrm>
          <a:custGeom>
            <a:avLst/>
            <a:gdLst/>
            <a:ahLst/>
            <a:cxnLst/>
            <a:rect l="l" t="t" r="r" b="b"/>
            <a:pathLst>
              <a:path w="3268419" h="3322792">
                <a:moveTo>
                  <a:pt x="0" y="0"/>
                </a:moveTo>
                <a:lnTo>
                  <a:pt x="3268419" y="0"/>
                </a:lnTo>
                <a:lnTo>
                  <a:pt x="3268419" y="3322792"/>
                </a:lnTo>
                <a:lnTo>
                  <a:pt x="0" y="33227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5614647" y="7203827"/>
            <a:ext cx="2843553" cy="2843553"/>
          </a:xfrm>
          <a:custGeom>
            <a:avLst/>
            <a:gdLst/>
            <a:ahLst/>
            <a:cxnLst/>
            <a:rect l="l" t="t" r="r" b="b"/>
            <a:pathLst>
              <a:path w="2843553" h="2843553">
                <a:moveTo>
                  <a:pt x="0" y="0"/>
                </a:moveTo>
                <a:lnTo>
                  <a:pt x="2843553" y="0"/>
                </a:lnTo>
                <a:lnTo>
                  <a:pt x="2843553" y="2843554"/>
                </a:lnTo>
                <a:lnTo>
                  <a:pt x="0" y="284355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9763105" y="5124278"/>
            <a:ext cx="32899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 dirty="0">
                <a:solidFill>
                  <a:schemeClr val="bg1"/>
                </a:solidFill>
                <a:latin typeface="Computer Says No"/>
              </a:rPr>
              <a:t>3 MAJOR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68993" y="466725"/>
            <a:ext cx="7678893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90"/>
              </a:lnSpc>
              <a:spcBef>
                <a:spcPct val="0"/>
              </a:spcBef>
            </a:pPr>
            <a:r>
              <a:rPr lang="en-US" sz="10403" dirty="0">
                <a:solidFill>
                  <a:schemeClr val="bg1"/>
                </a:solidFill>
                <a:latin typeface="Computer Says No"/>
              </a:rPr>
              <a:t>BUGS OVERVIEW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57756" y="5031236"/>
            <a:ext cx="32899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 dirty="0">
                <a:solidFill>
                  <a:schemeClr val="bg1"/>
                </a:solidFill>
                <a:latin typeface="Computer Says No"/>
              </a:rPr>
              <a:t>4 MINOR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161818" y="5124277"/>
            <a:ext cx="32899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 dirty="0">
                <a:solidFill>
                  <a:schemeClr val="bg1"/>
                </a:solidFill>
                <a:latin typeface="Computer Says No"/>
              </a:rPr>
              <a:t>10 NORMAL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969304" y="5124278"/>
            <a:ext cx="32899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 dirty="0">
                <a:solidFill>
                  <a:schemeClr val="bg1"/>
                </a:solidFill>
                <a:latin typeface="Computer Says No"/>
              </a:rPr>
              <a:t>1 BLOCKER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542875" y="7791263"/>
            <a:ext cx="394678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18"/>
              </a:lnSpc>
              <a:spcBef>
                <a:spcPct val="0"/>
              </a:spcBef>
            </a:pPr>
            <a:r>
              <a:rPr lang="en-US" sz="6692" dirty="0">
                <a:latin typeface="Computer Says No"/>
              </a:rPr>
              <a:t>4 IMPROVEMENTS </a:t>
            </a:r>
          </a:p>
        </p:txBody>
      </p:sp>
      <p:sp>
        <p:nvSpPr>
          <p:cNvPr id="22" name="Freeform 22"/>
          <p:cNvSpPr/>
          <p:nvPr/>
        </p:nvSpPr>
        <p:spPr>
          <a:xfrm>
            <a:off x="598065" y="4539644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30" y="0"/>
                </a:lnTo>
                <a:lnTo>
                  <a:pt x="2113330" y="2113330"/>
                </a:lnTo>
                <a:lnTo>
                  <a:pt x="0" y="211333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3" name="Freeform 23"/>
          <p:cNvSpPr/>
          <p:nvPr/>
        </p:nvSpPr>
        <p:spPr>
          <a:xfrm>
            <a:off x="5203424" y="4596178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30"/>
                </a:lnTo>
                <a:lnTo>
                  <a:pt x="0" y="211333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9854632" y="4644693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5" name="Freeform 25"/>
          <p:cNvSpPr/>
          <p:nvPr/>
        </p:nvSpPr>
        <p:spPr>
          <a:xfrm>
            <a:off x="14112349" y="4612071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6" name="Freeform 26"/>
          <p:cNvSpPr/>
          <p:nvPr/>
        </p:nvSpPr>
        <p:spPr>
          <a:xfrm>
            <a:off x="10588565" y="8601867"/>
            <a:ext cx="1627955" cy="1312867"/>
          </a:xfrm>
          <a:custGeom>
            <a:avLst/>
            <a:gdLst/>
            <a:ahLst/>
            <a:cxnLst/>
            <a:rect l="l" t="t" r="r" b="b"/>
            <a:pathLst>
              <a:path w="1627955" h="1312867">
                <a:moveTo>
                  <a:pt x="0" y="0"/>
                </a:moveTo>
                <a:lnTo>
                  <a:pt x="1627955" y="0"/>
                </a:lnTo>
                <a:lnTo>
                  <a:pt x="1627955" y="1312866"/>
                </a:lnTo>
                <a:lnTo>
                  <a:pt x="0" y="131286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30357" y="-902150"/>
            <a:ext cx="6173053" cy="2601942"/>
          </a:xfrm>
          <a:custGeom>
            <a:avLst/>
            <a:gdLst/>
            <a:ahLst/>
            <a:cxnLst/>
            <a:rect l="l" t="t" r="r" b="b"/>
            <a:pathLst>
              <a:path w="6173053" h="2601942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091052">
            <a:off x="-1684467" y="5508041"/>
            <a:ext cx="6638823" cy="5976180"/>
          </a:xfrm>
          <a:custGeom>
            <a:avLst/>
            <a:gdLst/>
            <a:ahLst/>
            <a:cxnLst/>
            <a:rect l="l" t="t" r="r" b="b"/>
            <a:pathLst>
              <a:path w="6638823" h="5976180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049927" y="491476"/>
            <a:ext cx="4903313" cy="670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458"/>
              </a:lnSpc>
              <a:spcBef>
                <a:spcPct val="0"/>
              </a:spcBef>
            </a:pPr>
            <a:r>
              <a:rPr lang="en-US" sz="6192" dirty="0">
                <a:solidFill>
                  <a:srgbClr val="FFFFFF"/>
                </a:solidFill>
                <a:latin typeface="Computer Says No"/>
              </a:rPr>
              <a:t>TEST CASES RESULTS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181631" y="1556662"/>
            <a:ext cx="1579448" cy="670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FFFFFF"/>
                </a:solidFill>
                <a:latin typeface="Computer Says No"/>
              </a:rPr>
              <a:t>PASSED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276922" y="1556662"/>
            <a:ext cx="2658625" cy="670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FFFFFF"/>
                </a:solidFill>
                <a:latin typeface="Computer Says No"/>
              </a:rPr>
              <a:t>FAILED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239336" y="1556662"/>
            <a:ext cx="2658625" cy="670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FFFFFF"/>
                </a:solidFill>
                <a:latin typeface="Computer Says No"/>
              </a:rPr>
              <a:t>BLOCKER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909629" y="487510"/>
            <a:ext cx="2658625" cy="670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FFFFFF"/>
                </a:solidFill>
                <a:latin typeface="Computer Says No"/>
              </a:rPr>
              <a:t>TOTAL 71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528283" y="2227067"/>
            <a:ext cx="1579448" cy="670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FFFFFF"/>
                </a:solidFill>
                <a:latin typeface="Computer Says No"/>
              </a:rPr>
              <a:t>53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659888" y="2227067"/>
            <a:ext cx="1579448" cy="670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FFFFFF"/>
                </a:solidFill>
                <a:latin typeface="Computer Says No"/>
              </a:rPr>
              <a:t>17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935547" y="2227067"/>
            <a:ext cx="1579448" cy="670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FFFFFF"/>
                </a:solidFill>
                <a:latin typeface="Computer Says No"/>
              </a:rPr>
              <a:t>1</a:t>
            </a:r>
          </a:p>
        </p:txBody>
      </p:sp>
      <p:sp>
        <p:nvSpPr>
          <p:cNvPr id="13" name="Freeform 13"/>
          <p:cNvSpPr/>
          <p:nvPr/>
        </p:nvSpPr>
        <p:spPr>
          <a:xfrm flipH="1">
            <a:off x="13695095" y="3406934"/>
            <a:ext cx="3087692" cy="4525675"/>
          </a:xfrm>
          <a:custGeom>
            <a:avLst/>
            <a:gdLst/>
            <a:ahLst/>
            <a:cxnLst/>
            <a:rect l="l" t="t" r="r" b="b"/>
            <a:pathLst>
              <a:path w="3087692" h="4525675">
                <a:moveTo>
                  <a:pt x="3087693" y="0"/>
                </a:moveTo>
                <a:lnTo>
                  <a:pt x="0" y="0"/>
                </a:lnTo>
                <a:lnTo>
                  <a:pt x="0" y="4525675"/>
                </a:lnTo>
                <a:lnTo>
                  <a:pt x="3087693" y="4525675"/>
                </a:lnTo>
                <a:lnTo>
                  <a:pt x="3087693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528900" y="8984327"/>
            <a:ext cx="1326860" cy="1256899"/>
          </a:xfrm>
          <a:custGeom>
            <a:avLst/>
            <a:gdLst/>
            <a:ahLst/>
            <a:cxnLst/>
            <a:rect l="l" t="t" r="r" b="b"/>
            <a:pathLst>
              <a:path w="1326860" h="1256899">
                <a:moveTo>
                  <a:pt x="0" y="0"/>
                </a:moveTo>
                <a:lnTo>
                  <a:pt x="1326860" y="0"/>
                </a:lnTo>
                <a:lnTo>
                  <a:pt x="1326860" y="1256899"/>
                </a:lnTo>
                <a:lnTo>
                  <a:pt x="0" y="12568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6225475" y="8437434"/>
            <a:ext cx="2062525" cy="1803792"/>
          </a:xfrm>
          <a:custGeom>
            <a:avLst/>
            <a:gdLst/>
            <a:ahLst/>
            <a:cxnLst/>
            <a:rect l="l" t="t" r="r" b="b"/>
            <a:pathLst>
              <a:path w="2062525" h="1803792">
                <a:moveTo>
                  <a:pt x="0" y="0"/>
                </a:moveTo>
                <a:lnTo>
                  <a:pt x="2062525" y="0"/>
                </a:lnTo>
                <a:lnTo>
                  <a:pt x="2062525" y="1803792"/>
                </a:lnTo>
                <a:lnTo>
                  <a:pt x="0" y="18037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37F0AAA-A87C-41D3-8F89-B001EBFE34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093" y="1355845"/>
            <a:ext cx="10090983" cy="757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03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30357" y="-902150"/>
            <a:ext cx="6173053" cy="2601942"/>
          </a:xfrm>
          <a:custGeom>
            <a:avLst/>
            <a:gdLst/>
            <a:ahLst/>
            <a:cxnLst/>
            <a:rect l="l" t="t" r="r" b="b"/>
            <a:pathLst>
              <a:path w="6173053" h="2601942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091052">
            <a:off x="-1684467" y="5508041"/>
            <a:ext cx="6638823" cy="5976180"/>
          </a:xfrm>
          <a:custGeom>
            <a:avLst/>
            <a:gdLst/>
            <a:ahLst/>
            <a:cxnLst/>
            <a:rect l="l" t="t" r="r" b="b"/>
            <a:pathLst>
              <a:path w="6638823" h="5976180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56169" y="1289962"/>
            <a:ext cx="10550756" cy="8759619"/>
          </a:xfrm>
          <a:custGeom>
            <a:avLst/>
            <a:gdLst/>
            <a:ahLst/>
            <a:cxnLst/>
            <a:rect l="l" t="t" r="r" b="b"/>
            <a:pathLst>
              <a:path w="10550756" h="8759619">
                <a:moveTo>
                  <a:pt x="0" y="0"/>
                </a:moveTo>
                <a:lnTo>
                  <a:pt x="10550756" y="0"/>
                </a:lnTo>
                <a:lnTo>
                  <a:pt x="10550756" y="8759619"/>
                </a:lnTo>
                <a:lnTo>
                  <a:pt x="0" y="87596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41" t="-1735" r="-3865" b="-173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240687" y="358009"/>
            <a:ext cx="4903313" cy="670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FFFFFF"/>
                </a:solidFill>
                <a:latin typeface="Computer Says No"/>
              </a:rPr>
              <a:t>TEST CASES RESULTS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181631" y="1556662"/>
            <a:ext cx="1579448" cy="670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FFFFFF"/>
                </a:solidFill>
                <a:latin typeface="Computer Says No"/>
              </a:rPr>
              <a:t>PASSED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276922" y="1556662"/>
            <a:ext cx="2658625" cy="670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FFFFFF"/>
                </a:solidFill>
                <a:latin typeface="Computer Says No"/>
              </a:rPr>
              <a:t>FAILED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239336" y="1556662"/>
            <a:ext cx="2658625" cy="670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FFFFFF"/>
                </a:solidFill>
                <a:latin typeface="Computer Says No"/>
              </a:rPr>
              <a:t>BLOCKER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909629" y="487510"/>
            <a:ext cx="2658625" cy="670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FFFFFF"/>
                </a:solidFill>
                <a:latin typeface="Computer Says No"/>
              </a:rPr>
              <a:t>TOTAL 71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528283" y="2227067"/>
            <a:ext cx="1579448" cy="670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FFFFFF"/>
                </a:solidFill>
                <a:latin typeface="Computer Says No"/>
              </a:rPr>
              <a:t>53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659888" y="2227067"/>
            <a:ext cx="1579448" cy="670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FFFFFF"/>
                </a:solidFill>
                <a:latin typeface="Computer Says No"/>
              </a:rPr>
              <a:t>17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935547" y="2227067"/>
            <a:ext cx="1579448" cy="670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FFFFFF"/>
                </a:solidFill>
                <a:latin typeface="Computer Says No"/>
              </a:rPr>
              <a:t>1</a:t>
            </a:r>
          </a:p>
        </p:txBody>
      </p:sp>
      <p:sp>
        <p:nvSpPr>
          <p:cNvPr id="13" name="Freeform 13"/>
          <p:cNvSpPr/>
          <p:nvPr/>
        </p:nvSpPr>
        <p:spPr>
          <a:xfrm flipH="1">
            <a:off x="13695095" y="3406934"/>
            <a:ext cx="3087692" cy="4525675"/>
          </a:xfrm>
          <a:custGeom>
            <a:avLst/>
            <a:gdLst/>
            <a:ahLst/>
            <a:cxnLst/>
            <a:rect l="l" t="t" r="r" b="b"/>
            <a:pathLst>
              <a:path w="3087692" h="4525675">
                <a:moveTo>
                  <a:pt x="3087693" y="0"/>
                </a:moveTo>
                <a:lnTo>
                  <a:pt x="0" y="0"/>
                </a:lnTo>
                <a:lnTo>
                  <a:pt x="0" y="4525675"/>
                </a:lnTo>
                <a:lnTo>
                  <a:pt x="3087693" y="4525675"/>
                </a:lnTo>
                <a:lnTo>
                  <a:pt x="3087693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989854" y="8292684"/>
            <a:ext cx="1326860" cy="1256899"/>
          </a:xfrm>
          <a:custGeom>
            <a:avLst/>
            <a:gdLst/>
            <a:ahLst/>
            <a:cxnLst/>
            <a:rect l="l" t="t" r="r" b="b"/>
            <a:pathLst>
              <a:path w="1326860" h="1256899">
                <a:moveTo>
                  <a:pt x="0" y="0"/>
                </a:moveTo>
                <a:lnTo>
                  <a:pt x="1326860" y="0"/>
                </a:lnTo>
                <a:lnTo>
                  <a:pt x="1326860" y="1256899"/>
                </a:lnTo>
                <a:lnTo>
                  <a:pt x="0" y="12568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6225475" y="8437434"/>
            <a:ext cx="2062525" cy="1803792"/>
          </a:xfrm>
          <a:custGeom>
            <a:avLst/>
            <a:gdLst/>
            <a:ahLst/>
            <a:cxnLst/>
            <a:rect l="l" t="t" r="r" b="b"/>
            <a:pathLst>
              <a:path w="2062525" h="1803792">
                <a:moveTo>
                  <a:pt x="0" y="0"/>
                </a:moveTo>
                <a:lnTo>
                  <a:pt x="2062525" y="0"/>
                </a:lnTo>
                <a:lnTo>
                  <a:pt x="2062525" y="1803792"/>
                </a:lnTo>
                <a:lnTo>
                  <a:pt x="0" y="18037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298</Words>
  <Application>Microsoft Office PowerPoint</Application>
  <PresentationFormat>Custom</PresentationFormat>
  <Paragraphs>87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Poppins Light</vt:lpstr>
      <vt:lpstr>Computer Says No</vt:lpstr>
      <vt:lpstr>Calibri</vt:lpstr>
      <vt:lpstr>Alice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Application Testing</dc:title>
  <cp:lastModifiedBy>HP</cp:lastModifiedBy>
  <cp:revision>14</cp:revision>
  <dcterms:created xsi:type="dcterms:W3CDTF">2006-08-16T00:00:00Z</dcterms:created>
  <dcterms:modified xsi:type="dcterms:W3CDTF">2024-04-23T15:05:46Z</dcterms:modified>
  <dc:identifier>DAGAuqidmms</dc:identifier>
</cp:coreProperties>
</file>